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6" r:id="rId3"/>
    <p:sldId id="277" r:id="rId4"/>
    <p:sldId id="257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9" r:id="rId15"/>
    <p:sldId id="271" r:id="rId16"/>
    <p:sldId id="266" r:id="rId17"/>
    <p:sldId id="268" r:id="rId18"/>
    <p:sldId id="269" r:id="rId19"/>
    <p:sldId id="280" r:id="rId20"/>
    <p:sldId id="278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BFD"/>
    <a:srgbClr val="0B3441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2" autoAdjust="0"/>
    <p:restoredTop sz="94660"/>
  </p:normalViewPr>
  <p:slideViewPr>
    <p:cSldViewPr>
      <p:cViewPr varScale="1">
        <p:scale>
          <a:sx n="110" d="100"/>
          <a:sy n="110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2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21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9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59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1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5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1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3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86FF-DF16-42DA-AB72-D5971B1D71B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8D08D6-41B2-495F-A251-5892A1C4E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ru-ru/word" TargetMode="External"/><Relationship Id="rId2" Type="http://schemas.openxmlformats.org/officeDocument/2006/relationships/hyperlink" Target="https://ru.wikipedia.org/wiki/Microsoft_Wo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432" y="2060848"/>
            <a:ext cx="1065718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по информатике</a:t>
            </a:r>
            <a:b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31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«Текстовый процессор </a:t>
            </a:r>
            <a:r>
              <a:rPr lang="en-US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4400" b="1" dirty="0" smtClean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4400" b="1" dirty="0" smtClean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документы, их ввод и редактирование в текстовом процессоре»</a:t>
            </a:r>
            <a:r>
              <a:rPr lang="en-US" sz="44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  <a:t/>
            </a:r>
            <a:br>
              <a:rPr lang="ru-RU" sz="73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</a:br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536" y="396953"/>
            <a:ext cx="8640960" cy="820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 «Пушкинский лицей экономики, политики и права»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9936" y="61966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</a:t>
            </a:r>
            <a:r>
              <a:rPr lang="ru-RU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4272" y="553771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Хараборкина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880981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3512" y="908720"/>
            <a:ext cx="8856984" cy="5555348"/>
            <a:chOff x="179512" y="908720"/>
            <a:chExt cx="8856984" cy="55553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512" y="908720"/>
              <a:ext cx="8856984" cy="5555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83568" y="2708920"/>
              <a:ext cx="8141089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Вкладки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умолчанию в окне отображается восемь постоянных вкладок: </a:t>
              </a:r>
            </a:p>
            <a:p>
              <a:pPr defTabSz="1548000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Файл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  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  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Вставка,   Разметка страницы,   Ссылки,   Рассылки, Рецензирование,   Вид.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перехода к нужной вкладке достаточно щелкнуть по ее названию (имени). Каждая вкладка связана с видом выполняемого действия. </a:t>
              </a:r>
            </a:p>
            <a:p>
              <a:pPr marL="285750" indent="-2857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вкладка 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открывается по умолчанию  и содержит элементы, необходимые, когда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нужно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набрать, отредактировать и отформатировать текст.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Вкладка 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Разметка страницы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предназначена для установки параметров страниц документов.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Вкладка 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Вставка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предназначена для вставки в документы различных объектов. И так далее.</a:t>
              </a:r>
            </a:p>
            <a:p>
              <a:pPr algn="just">
                <a:spcAft>
                  <a:spcPts val="600"/>
                </a:spcAft>
              </a:pPr>
              <a:endParaRPr lang="ru-RU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13226" y="1141125"/>
              <a:ext cx="8823270" cy="271651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25046" y="146186"/>
            <a:ext cx="4940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ВКЛАДКИ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49752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15595" y="980728"/>
            <a:ext cx="9236706" cy="4715137"/>
            <a:chOff x="-8405" y="980727"/>
            <a:chExt cx="9236706" cy="471513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8405" y="980727"/>
              <a:ext cx="9236706" cy="4715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70000"/>
                </a:lnSpc>
                <a:spcAft>
                  <a:spcPct val="0"/>
                </a:spcAft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Часто бывает необходимо узнать сколько страниц в документе, для этого достаточно взглянуть на строку находящуюся внизу:</a:t>
              </a:r>
            </a:p>
            <a:p>
              <a:pPr lvl="0" fontAlgn="base">
                <a:spcAft>
                  <a:spcPct val="0"/>
                </a:spcAft>
              </a:pP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>
                <a:spcBef>
                  <a:spcPts val="400"/>
                </a:spcBef>
                <a:spcAft>
                  <a:spcPts val="400"/>
                </a:spcAft>
              </a:pP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>
                <a:spcBef>
                  <a:spcPts val="400"/>
                </a:spcBef>
                <a:spcAft>
                  <a:spcPts val="400"/>
                </a:spcAft>
              </a:pP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ней отображено </a:t>
              </a:r>
              <a:r>
                <a:rPr lang="ru-RU" sz="20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страниц</a:t>
              </a:r>
              <a: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 в документе</a:t>
              </a:r>
              <a: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имеются ли</a:t>
              </a:r>
              <a: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ошибки</a:t>
              </a:r>
              <a: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документе и какой </a:t>
              </a:r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данный момент проверяет набранный текст, правее </a:t>
              </a:r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пять кнопок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изменяющих вид окна, а справа отображается </a:t>
              </a:r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масштаб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документа и ползунок изменяющий масштаб.</a:t>
              </a:r>
            </a:p>
            <a:p>
              <a:pPr algn="just" fontAlgn="base">
                <a:spcBef>
                  <a:spcPts val="400"/>
                </a:spcBef>
                <a:spcAft>
                  <a:spcPts val="400"/>
                </a:spcAft>
              </a:pP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Масштаб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можно изменять как перетаскиванием ползунков, так и нажимая на кнопки с минусом и плюсом находящихся все там же, также можно изменять масштаб колесиком мыши с зажатой кнопкой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клавиатуре.</a:t>
              </a:r>
            </a:p>
            <a:p>
              <a:endParaRPr lang="ru-RU" sz="1400" dirty="0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916831"/>
              <a:ext cx="8821508" cy="288032"/>
            </a:xfrm>
            <a:prstGeom prst="rect">
              <a:avLst/>
            </a:prstGeom>
            <a:noFill/>
            <a:ln>
              <a:noFill/>
            </a:ln>
            <a:effectLst>
              <a:outerShdw dist="50800" dir="2700000" algn="ctr" rotWithShape="0">
                <a:schemeClr val="tx1">
                  <a:alpha val="1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4007768" y="476672"/>
            <a:ext cx="39518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состояния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6632"/>
            <a:ext cx="1176630" cy="1176630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 rot="17352720">
            <a:off x="3613841" y="1724770"/>
            <a:ext cx="106417" cy="138765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3861696">
            <a:off x="6248785" y="975655"/>
            <a:ext cx="298858" cy="4294543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3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3472" y="1213376"/>
            <a:ext cx="9433048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текстовым редактором необходимо понимать</a:t>
            </a:r>
            <a:r>
              <a:rPr 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термины: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i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  <a:r>
              <a:rPr 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преобразование, обеспечивающее добавление,  удаление, перемещение или исправление содержания документа.</a:t>
            </a:r>
            <a:r>
              <a:rPr lang="ru-RU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документа обычно производится путем добавления, удаления или перемещения символов или фрагментов текста.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i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Форматирование </a:t>
            </a:r>
            <a:r>
              <a:rPr 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оформление текста. </a:t>
            </a:r>
          </a:p>
          <a:p>
            <a:pPr algn="just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основного  текста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символы, слова, предложения, абзацы, рисунки, таблицы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последовательность символов, слов, предложений, которая заканчивается нажатием клавиши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состоит  из  строк  и столбцов, на  пересечении  которых  находятся 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это любой абзац основного текста документа. </a:t>
            </a:r>
          </a:p>
          <a:p>
            <a:pPr marL="285750" indent="-285750" hangingPunct="0">
              <a:buFont typeface="Wingdings" pitchFamily="2" charset="2"/>
              <a:buChar char="§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664" y="404664"/>
            <a:ext cx="5567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работы с текстом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9514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408" y="-134920"/>
            <a:ext cx="109452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ru-RU" sz="2000" b="1" i="1" kern="0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ru-RU" sz="2000" b="1" i="1" kern="0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ru-RU" sz="2000" b="1" i="1" kern="0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ru-RU" sz="2000" b="1" i="1" kern="0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 работает в режиме вставки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при вставке символов нужно установить  курсор в нужное место, а затем набрать текст. Весь последующий текст автоматически  будет сдвигаться  вправо. </a:t>
            </a:r>
          </a:p>
          <a:p>
            <a:pPr marL="285750" indent="-2857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  на  новую  строку  при  достижении  правого  поля  документа.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3327" y="620688"/>
            <a:ext cx="2659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 текста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8662"/>
            <a:ext cx="1176630" cy="1176630"/>
          </a:xfrm>
          <a:prstGeom prst="rect">
            <a:avLst/>
          </a:prstGeom>
        </p:spPr>
      </p:pic>
      <p:sp>
        <p:nvSpPr>
          <p:cNvPr id="7" name="AutoShape 17">
            <a:extLst>
              <a:ext uri="{FF2B5EF4-FFF2-40B4-BE49-F238E27FC236}">
                <a16:creationId xmlns="" xmlns:a16="http://schemas.microsoft.com/office/drawing/2014/main" id="{DDFA00E8-6F69-4302-B220-7EB5C742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626" y="5208601"/>
            <a:ext cx="2736850" cy="792163"/>
          </a:xfrm>
          <a:prstGeom prst="beve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Shift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="" xmlns:a16="http://schemas.microsoft.com/office/drawing/2014/main" id="{9CB6D6CB-0B89-483B-9955-5093EF27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384" y="5138672"/>
            <a:ext cx="647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" name="AutoShape 19">
            <a:extLst>
              <a:ext uri="{FF2B5EF4-FFF2-40B4-BE49-F238E27FC236}">
                <a16:creationId xmlns="" xmlns:a16="http://schemas.microsoft.com/office/drawing/2014/main" id="{1266F397-D1B7-4563-8D5A-015667E33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5839" y="5182435"/>
            <a:ext cx="1081088" cy="792163"/>
          </a:xfrm>
          <a:prstGeom prst="beve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Буква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ACD33C10-FDA6-47DF-8557-644FDBF8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726831"/>
            <a:ext cx="1815634" cy="1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DDB87A2A-DC36-42C2-9AD6-42E242CA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576" y="3375040"/>
            <a:ext cx="4081768" cy="165460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перейти к вводу нового абзаца, нажмите клавишу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1C198E19-D282-4134-BE5F-DA3B9C089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6080" y="3386278"/>
            <a:ext cx="4608512" cy="1266857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это нужно, используйте прописные буквы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буква)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43672" y="4653135"/>
            <a:ext cx="576064" cy="122413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962775" y="4269302"/>
            <a:ext cx="663455" cy="1008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00309" y="4509120"/>
            <a:ext cx="3371385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960096" y="4141716"/>
            <a:ext cx="4176464" cy="5868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3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401EE-EC23-4EEB-B358-5290DC14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824" y="260648"/>
            <a:ext cx="4439179" cy="813168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ввода текста</a:t>
            </a:r>
            <a:r>
              <a:rPr lang="ru-RU" b="1" dirty="0">
                <a:ln w="17780" cmpd="sng">
                  <a:solidFill>
                    <a:srgbClr val="35353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53535">
                        <a:tint val="63000"/>
                        <a:sat val="105000"/>
                      </a:srgbClr>
                    </a:gs>
                    <a:gs pos="90000">
                      <a:srgbClr val="35353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b="1" dirty="0">
                <a:ln w="17780" cmpd="sng">
                  <a:solidFill>
                    <a:srgbClr val="35353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53535">
                        <a:tint val="63000"/>
                        <a:sat val="105000"/>
                      </a:srgbClr>
                    </a:gs>
                    <a:gs pos="90000">
                      <a:srgbClr val="35353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b="1" dirty="0">
                <a:ln w="17780" cmpd="sng">
                  <a:solidFill>
                    <a:srgbClr val="35353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53535">
                        <a:tint val="63000"/>
                        <a:sat val="105000"/>
                      </a:srgbClr>
                    </a:gs>
                    <a:gs pos="90000">
                      <a:srgbClr val="35353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8AFE93-CE6B-4D29-BCB9-EC39BABA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277" y="873272"/>
            <a:ext cx="10369141" cy="1394836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90000"/>
              </a:lnSpc>
              <a:buClrTx/>
              <a:buNone/>
            </a:pPr>
            <a:r>
              <a:rPr lang="ru-RU" altLang="ru-RU" sz="2600" dirty="0">
                <a:solidFill>
                  <a:srgbClr val="2A34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препинания (запятую, двоеточие, точку, восклицательный и вопросительный знаки) пишите слитно с предшествующим словом и отделяйте пробелом от следующего слова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123F15-ECFE-44E4-B798-230FB2D7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60648"/>
            <a:ext cx="1176630" cy="1176630"/>
          </a:xfrm>
          <a:prstGeom prst="rect">
            <a:avLst/>
          </a:prstGeom>
        </p:spPr>
      </p:pic>
      <p:sp>
        <p:nvSpPr>
          <p:cNvPr id="5" name="Text Box 24">
            <a:extLst>
              <a:ext uri="{FF2B5EF4-FFF2-40B4-BE49-F238E27FC236}">
                <a16:creationId xmlns="" xmlns:a16="http://schemas.microsoft.com/office/drawing/2014/main" id="{E42E6D39-1D48-4EC6-9CEE-EB0DB2FA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3573017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</a:rPr>
              <a:t>  Хорошо? Чудесно! Море, солнце.</a:t>
            </a:r>
          </a:p>
        </p:txBody>
      </p:sp>
      <p:sp>
        <p:nvSpPr>
          <p:cNvPr id="6" name="Line 27">
            <a:extLst>
              <a:ext uri="{FF2B5EF4-FFF2-40B4-BE49-F238E27FC236}">
                <a16:creationId xmlns="" xmlns:a16="http://schemas.microsoft.com/office/drawing/2014/main" id="{7A9C0E51-F8CA-4A6C-BD41-F6DBEBCED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824" y="3049867"/>
            <a:ext cx="5040560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7" name="Line 28">
            <a:extLst>
              <a:ext uri="{FF2B5EF4-FFF2-40B4-BE49-F238E27FC236}">
                <a16:creationId xmlns="" xmlns:a16="http://schemas.microsoft.com/office/drawing/2014/main" id="{35EDD1FF-DB31-426F-921C-DDCEB1688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824" y="3051110"/>
            <a:ext cx="0" cy="690077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8" name="Line 28">
            <a:extLst>
              <a:ext uri="{FF2B5EF4-FFF2-40B4-BE49-F238E27FC236}">
                <a16:creationId xmlns="" xmlns:a16="http://schemas.microsoft.com/office/drawing/2014/main" id="{97C0B090-F58D-419A-BD14-85BC031DE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8048" y="3049868"/>
            <a:ext cx="0" cy="72417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9" name="Line 28">
            <a:extLst>
              <a:ext uri="{FF2B5EF4-FFF2-40B4-BE49-F238E27FC236}">
                <a16:creationId xmlns="" xmlns:a16="http://schemas.microsoft.com/office/drawing/2014/main" id="{1447532E-1FEB-4922-AED6-527611C1D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00" y="3049867"/>
            <a:ext cx="0" cy="724171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0" name="Line 28">
            <a:extLst>
              <a:ext uri="{FF2B5EF4-FFF2-40B4-BE49-F238E27FC236}">
                <a16:creationId xmlns="" xmlns:a16="http://schemas.microsoft.com/office/drawing/2014/main" id="{69CCC93D-BA6D-431F-B58E-8C984137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2384" y="3049867"/>
            <a:ext cx="0" cy="787399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="" xmlns:a16="http://schemas.microsoft.com/office/drawing/2014/main" id="{F34F1591-0533-4C7A-80E8-FD9D6C87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901" y="2444185"/>
            <a:ext cx="1512887" cy="461665"/>
          </a:xfrm>
          <a:prstGeom prst="rect">
            <a:avLst/>
          </a:prstGeom>
          <a:noFill/>
          <a:ln w="57150">
            <a:solidFill>
              <a:srgbClr val="5DCB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 panose="020F0502020204030204" pitchFamily="34" charset="0"/>
              </a:rPr>
              <a:t>слитно </a:t>
            </a:r>
          </a:p>
        </p:txBody>
      </p:sp>
      <p:sp>
        <p:nvSpPr>
          <p:cNvPr id="12" name="Line 33">
            <a:extLst>
              <a:ext uri="{FF2B5EF4-FFF2-40B4-BE49-F238E27FC236}">
                <a16:creationId xmlns="" xmlns:a16="http://schemas.microsoft.com/office/drawing/2014/main" id="{C060F607-58F7-45FC-9080-786EF54B1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9856" y="3959225"/>
            <a:ext cx="0" cy="863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="" xmlns:a16="http://schemas.microsoft.com/office/drawing/2014/main" id="{7D53CAD1-C460-4B3C-8FF2-D42FA068F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0216" y="3959225"/>
            <a:ext cx="0" cy="863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="" xmlns:a16="http://schemas.microsoft.com/office/drawing/2014/main" id="{CD293A84-DD3F-4247-9885-87F9289F7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1355" y="3959225"/>
            <a:ext cx="0" cy="863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="" xmlns:a16="http://schemas.microsoft.com/office/drawing/2014/main" id="{23A1B993-5CD8-42B2-ACEC-DA93E7B6F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28" y="4940672"/>
            <a:ext cx="2016125" cy="46166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</a:rPr>
              <a:t>отделить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7" name="Line 32">
            <a:extLst>
              <a:ext uri="{FF2B5EF4-FFF2-40B4-BE49-F238E27FC236}">
                <a16:creationId xmlns="" xmlns:a16="http://schemas.microsoft.com/office/drawing/2014/main" id="{0635A090-34F3-4F88-A6C7-1D7FCD431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9856" y="4822825"/>
            <a:ext cx="324036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18" name="Text Box 36">
            <a:extLst>
              <a:ext uri="{FF2B5EF4-FFF2-40B4-BE49-F238E27FC236}">
                <a16:creationId xmlns="" xmlns:a16="http://schemas.microsoft.com/office/drawing/2014/main" id="{89493594-D7FE-453F-B9EE-720CD337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16" y="5811432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</a:rPr>
              <a:t>    «Человек-амфибия»  </a:t>
            </a:r>
          </a:p>
        </p:txBody>
      </p:sp>
      <p:sp>
        <p:nvSpPr>
          <p:cNvPr id="19" name="Line 28">
            <a:extLst>
              <a:ext uri="{FF2B5EF4-FFF2-40B4-BE49-F238E27FC236}">
                <a16:creationId xmlns="" xmlns:a16="http://schemas.microsoft.com/office/drawing/2014/main" id="{730A934E-ABE2-4A0A-AF1F-66AA9BB88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5680" y="5402337"/>
            <a:ext cx="0" cy="690077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20" name="Line 28">
            <a:extLst>
              <a:ext uri="{FF2B5EF4-FFF2-40B4-BE49-F238E27FC236}">
                <a16:creationId xmlns="" xmlns:a16="http://schemas.microsoft.com/office/drawing/2014/main" id="{23422B4D-3A3B-4EC7-BAEF-EB1BFF1BA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696" y="5402337"/>
            <a:ext cx="0" cy="690077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A1A1A1"/>
              </a:solidFill>
              <a:latin typeface="Trebuchet MS" panose="020B0603020202020204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="" xmlns:a16="http://schemas.microsoft.com/office/drawing/2014/main" id="{59F157A7-3A8D-4399-A971-742478AE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5" y="4916388"/>
            <a:ext cx="1764555" cy="461665"/>
          </a:xfrm>
          <a:prstGeom prst="rect">
            <a:avLst/>
          </a:prstGeom>
          <a:noFill/>
          <a:ln w="57150">
            <a:solidFill>
              <a:srgbClr val="5DCB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 panose="020F0502020204030204" pitchFamily="34" charset="0"/>
              </a:rPr>
              <a:t>слитно </a:t>
            </a:r>
          </a:p>
        </p:txBody>
      </p:sp>
    </p:spTree>
    <p:extLst>
      <p:ext uri="{BB962C8B-B14F-4D97-AF65-F5344CB8AC3E}">
        <p14:creationId xmlns:p14="http://schemas.microsoft.com/office/powerpoint/2010/main" val="34424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1" grpId="0" animBg="1"/>
      <p:bldP spid="16" grpId="0" animBg="1"/>
      <p:bldP spid="18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305" y="1128727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- это фрагмент текста, набранный между двумя нажатиями на клавишу </a:t>
            </a:r>
            <a:r>
              <a:rPr lang="ru-RU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0609" y="1631660"/>
            <a:ext cx="499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кнопок группы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88330" y="2289768"/>
            <a:ext cx="9048870" cy="3786314"/>
            <a:chOff x="273297" y="2624002"/>
            <a:chExt cx="8549836" cy="347353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73297" y="2624002"/>
              <a:ext cx="8549836" cy="3473531"/>
              <a:chOff x="-648395" y="1979039"/>
              <a:chExt cx="8549836" cy="3473531"/>
            </a:xfrm>
          </p:grpSpPr>
          <p:pic>
            <p:nvPicPr>
              <p:cNvPr id="6" name="Рисунок 5"/>
              <p:cNvPicPr/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41157" y="3000782"/>
                <a:ext cx="5291857" cy="1664099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Скругленный прямоугольник 6"/>
              <p:cNvSpPr/>
              <p:nvPr/>
            </p:nvSpPr>
            <p:spPr>
              <a:xfrm>
                <a:off x="-648395" y="2016218"/>
                <a:ext cx="2010202" cy="53368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Вставка маркеров и нумерации</a:t>
                </a:r>
                <a:endPara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3376922" y="1998160"/>
                <a:ext cx="1402730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Уменьшить отступ</a:t>
                </a:r>
                <a:endPara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95536" y="4869160"/>
                <a:ext cx="3147021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Интервал между строками и абзацами</a:t>
                </a:r>
                <a:endParaRPr lang="ru-RU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393871" y="1979039"/>
                <a:ext cx="1507570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Сортировка</a:t>
                </a:r>
                <a:endPara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870499" y="1986746"/>
                <a:ext cx="1402730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Увеличить отступ</a:t>
                </a:r>
                <a:endPara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693208" y="4876133"/>
                <a:ext cx="2011254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Заливка абзаца</a:t>
                </a:r>
                <a:endParaRPr lang="ru-RU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835329" y="4876133"/>
                <a:ext cx="1903287" cy="57643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Границы</a:t>
                </a:r>
                <a:endPara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5348941" y="4673376"/>
              <a:ext cx="630092" cy="840746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 flipV="1">
              <a:off x="6757021" y="4673378"/>
              <a:ext cx="470528" cy="847718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6377715" y="3219560"/>
              <a:ext cx="1579117" cy="542142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5193801" y="3219560"/>
              <a:ext cx="18449" cy="557147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165952" y="3211337"/>
              <a:ext cx="1062804" cy="602997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567771" y="4533392"/>
              <a:ext cx="3563112" cy="987703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051721" y="3194866"/>
              <a:ext cx="870386" cy="651721"/>
            </a:xfrm>
            <a:prstGeom prst="line">
              <a:avLst/>
            </a:prstGeom>
            <a:noFill/>
            <a:ln w="9525">
              <a:solidFill>
                <a:srgbClr val="1E1B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3169268" y="2303338"/>
            <a:ext cx="1980697" cy="6283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Многоуровневый список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6829349" y="2926513"/>
            <a:ext cx="694958" cy="619759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35743" y="3302970"/>
            <a:ext cx="2128646" cy="6283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Выровнять текст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1536319" y="3933172"/>
            <a:ext cx="1695254" cy="590510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9120335" y="3328027"/>
            <a:ext cx="1595563" cy="6283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все знаки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 flipH="1">
            <a:off x="8537552" y="3565983"/>
            <a:ext cx="582783" cy="311039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161028" y="376519"/>
            <a:ext cx="5466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Форматирование АБЗАЦ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1369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9" grpId="0" animBg="1"/>
      <p:bldP spid="31" grpId="0" animBg="1"/>
      <p:bldP spid="54" grpId="0" animBg="1"/>
      <p:bldP spid="55" grpId="0" animBg="1"/>
      <p:bldP spid="90" grpId="0" animBg="1"/>
      <p:bldP spid="91" grpId="0" animBg="1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91531" y="2381345"/>
            <a:ext cx="5596556" cy="3779652"/>
            <a:chOff x="-232469" y="2242127"/>
            <a:chExt cx="5596556" cy="3779652"/>
          </a:xfrm>
        </p:grpSpPr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52" y="3081338"/>
              <a:ext cx="3574233" cy="1873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03164" y="2742092"/>
              <a:ext cx="1285911" cy="113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V="1">
              <a:off x="1302544" y="4652963"/>
              <a:ext cx="299244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3669304" y="2840349"/>
              <a:ext cx="470079" cy="1422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302544" y="2711608"/>
              <a:ext cx="1264443" cy="1169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 flipV="1">
              <a:off x="2716212" y="4652963"/>
              <a:ext cx="261937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4713" y="3881436"/>
              <a:ext cx="1163781" cy="309241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23528" y="5342329"/>
              <a:ext cx="1278259" cy="679450"/>
            </a:xfrm>
            <a:prstGeom prst="roundRect">
              <a:avLst/>
            </a:prstGeom>
            <a:solidFill>
              <a:schemeClr val="bg2">
                <a:lumMod val="10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Начертание (гарнитура)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74900" y="4262439"/>
              <a:ext cx="603249" cy="390524"/>
            </a:xfrm>
            <a:prstGeom prst="roundRect">
              <a:avLst/>
            </a:prstGeom>
            <a:solidFill>
              <a:srgbClr val="FFFF0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691680" y="5337175"/>
              <a:ext cx="1692788" cy="684604"/>
            </a:xfrm>
            <a:prstGeom prst="roundRect">
              <a:avLst/>
            </a:prstGeom>
            <a:solidFill>
              <a:srgbClr val="0B3441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Надстрочный, подстрочный вид символа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74712" y="4221163"/>
              <a:ext cx="1500187" cy="431800"/>
            </a:xfrm>
            <a:prstGeom prst="roundRect">
              <a:avLst/>
            </a:prstGeom>
            <a:solidFill>
              <a:srgbClr val="FF000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-232469" y="2311135"/>
              <a:ext cx="994634" cy="449899"/>
            </a:xfrm>
            <a:prstGeom prst="roundRect">
              <a:avLst/>
            </a:prstGeom>
            <a:solidFill>
              <a:srgbClr val="0B3441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Шрифт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038494" y="3852587"/>
              <a:ext cx="758681" cy="3397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850942" y="2242127"/>
              <a:ext cx="1025849" cy="469480"/>
            </a:xfrm>
            <a:prstGeom prst="roundRect">
              <a:avLst/>
            </a:prstGeom>
            <a:solidFill>
              <a:srgbClr val="0B3441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символа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885767" y="4288420"/>
              <a:ext cx="507231" cy="310356"/>
            </a:xfrm>
            <a:prstGeom prst="roundRect">
              <a:avLst/>
            </a:prstGeom>
            <a:solidFill>
              <a:srgbClr val="B7F3ED">
                <a:alpha val="1372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215442" y="2335265"/>
              <a:ext cx="1000032" cy="488228"/>
            </a:xfrm>
            <a:prstGeom prst="roundRect">
              <a:avLst/>
            </a:prstGeom>
            <a:solidFill>
              <a:srgbClr val="0B3441">
                <a:alpha val="1372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Цвет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символов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199288" y="2329528"/>
              <a:ext cx="1164799" cy="475611"/>
            </a:xfrm>
            <a:prstGeom prst="roundRect">
              <a:avLst/>
            </a:prstGeom>
            <a:solidFill>
              <a:srgbClr val="0B3441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Очистить формат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4427985" y="2805139"/>
              <a:ext cx="338968" cy="1047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973286" y="3896122"/>
              <a:ext cx="388168" cy="310356"/>
            </a:xfrm>
            <a:prstGeom prst="roundRect">
              <a:avLst/>
            </a:prstGeom>
            <a:solidFill>
              <a:srgbClr val="B7F3ED">
                <a:alpha val="1372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563438" y="5293834"/>
              <a:ext cx="1693688" cy="420957"/>
            </a:xfrm>
            <a:prstGeom prst="roundRect">
              <a:avLst/>
            </a:prstGeom>
            <a:solidFill>
              <a:srgbClr val="0B3441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Цвет и выделения текста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H="1" flipV="1">
              <a:off x="3864885" y="4589651"/>
              <a:ext cx="727723" cy="691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433375" y="4279295"/>
              <a:ext cx="388168" cy="310356"/>
            </a:xfrm>
            <a:prstGeom prst="roundRect">
              <a:avLst/>
            </a:prstGeom>
            <a:solidFill>
              <a:srgbClr val="B7F3ED">
                <a:alpha val="1372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55730" y="898800"/>
            <a:ext cx="8857866" cy="13030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Форматирование  символов  -  это  изменение   стиля,  размера,  цвета   и    названия   шрифта.</a:t>
            </a:r>
            <a:b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форматировании текста используются инструменты группы «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ленте из меню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диалоговое окно «Шрифт».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l="633" r="-1" b="1272"/>
          <a:stretch/>
        </p:blipFill>
        <p:spPr>
          <a:xfrm>
            <a:off x="7116784" y="2491339"/>
            <a:ext cx="3686773" cy="3890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4090986" y="6218716"/>
            <a:ext cx="2481394" cy="522654"/>
          </a:xfrm>
          <a:prstGeom prst="roundRect">
            <a:avLst/>
          </a:prstGeom>
          <a:solidFill>
            <a:srgbClr val="0B3441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эффекты и оформление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 flipV="1">
            <a:off x="4742387" y="4677855"/>
            <a:ext cx="345050" cy="1540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976166" y="167012"/>
            <a:ext cx="5732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Форматирование ШРИФТ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8288"/>
            <a:ext cx="1176630" cy="117663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2101091" y="1913351"/>
            <a:ext cx="2265655" cy="416497"/>
          </a:xfrm>
          <a:prstGeom prst="roundRect">
            <a:avLst/>
          </a:prstGeom>
          <a:solidFill>
            <a:srgbClr val="0B3441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Увеличить, уменьшить размер шрифта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83238" y="2486374"/>
            <a:ext cx="940774" cy="285076"/>
          </a:xfrm>
          <a:prstGeom prst="roundRect">
            <a:avLst/>
          </a:prstGeom>
          <a:solidFill>
            <a:srgbClr val="0B3441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487822" y="2342237"/>
            <a:ext cx="1077768" cy="1757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265468" y="2767140"/>
            <a:ext cx="844526" cy="1263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7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39" grpId="0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2137" y="14847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работы с таблицами, рисунками, формулами и другими объектами, которые можно добавлять в документы Word  2010, расположены на вкладке «Лента» «Вставка». Перейдите на эту страницу.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добавить в документ таблицу, установите курсор в место вставки и нажмите кнопку «Таблица».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738" y="3645024"/>
            <a:ext cx="8231661" cy="135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7768" y="628591"/>
            <a:ext cx="3489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таблиц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292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412777"/>
            <a:ext cx="393236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существующего документа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выберите на вкладке Файл команду «Открыть».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«Открыть» загружает выбранный файл.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Щелкните пункт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как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диалоговом окне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как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щелкните стрелку рядом со списком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файла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щелкните нужный тип файла.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Экспорт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239" y="628591"/>
            <a:ext cx="3932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файлами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292"/>
            <a:ext cx="1176630" cy="11766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8C1A22-A7DA-4430-ADDD-885EED032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00"/>
          <a:stretch/>
        </p:blipFill>
        <p:spPr>
          <a:xfrm>
            <a:off x="7876482" y="600234"/>
            <a:ext cx="3213100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A47FBB-BA2B-4541-97F8-C5C6E6F5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790992"/>
            <a:ext cx="5362575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C5FB6C-1E23-4167-842E-FF6FC31ED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75" y="3573016"/>
            <a:ext cx="5479038" cy="2953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3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53751-36ED-4148-BF9D-E33588C1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686606"/>
            <a:ext cx="6383395" cy="798177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и задания</a:t>
            </a:r>
            <a:r>
              <a:rPr lang="ru-RU" b="1" dirty="0">
                <a:ln w="17780" cmpd="sng">
                  <a:solidFill>
                    <a:srgbClr val="35353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53535">
                        <a:tint val="63000"/>
                        <a:sat val="105000"/>
                      </a:srgbClr>
                    </a:gs>
                    <a:gs pos="90000">
                      <a:srgbClr val="35353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b="1" dirty="0">
                <a:ln w="17780" cmpd="sng">
                  <a:solidFill>
                    <a:srgbClr val="35353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53535">
                        <a:tint val="63000"/>
                        <a:sat val="105000"/>
                      </a:srgbClr>
                    </a:gs>
                    <a:gs pos="90000">
                      <a:srgbClr val="35353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198FE7-B577-4CA1-B0D4-082B0792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772816"/>
            <a:ext cx="10305156" cy="4138406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перечисленных ниже предложений правильно расставлены пробелы между словами и знаками препинания?</a:t>
            </a:r>
          </a:p>
          <a:p>
            <a:pPr marL="0" lvl="0" indent="0" defTabSz="914400">
              <a:lnSpc>
                <a:spcPct val="110000"/>
              </a:lnSpc>
              <a:spcBef>
                <a:spcPct val="30000"/>
              </a:spcBef>
              <a:buClrTx/>
              <a:buNone/>
            </a:pPr>
            <a:r>
              <a:rPr lang="ru-RU" alt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Синица на море пустилась :она хвалилась, что хочет море сжечь.</a:t>
            </a:r>
          </a:p>
          <a:p>
            <a:pPr marL="0" lvl="0" indent="0" defTabSz="914400">
              <a:lnSpc>
                <a:spcPct val="110000"/>
              </a:lnSpc>
              <a:spcBef>
                <a:spcPct val="30000"/>
              </a:spcBef>
              <a:buClrTx/>
              <a:buNone/>
            </a:pPr>
            <a:r>
              <a:rPr lang="ru-RU" alt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Синица на море </a:t>
            </a:r>
            <a:r>
              <a:rPr lang="ru-RU" alt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пустилась:она</a:t>
            </a:r>
            <a:r>
              <a:rPr lang="ru-RU" alt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хвалилась, что хочет море сжечь.</a:t>
            </a:r>
          </a:p>
          <a:p>
            <a:pPr marL="0" lvl="0" indent="0" defTabSz="914400">
              <a:lnSpc>
                <a:spcPct val="110000"/>
              </a:lnSpc>
              <a:spcBef>
                <a:spcPct val="30000"/>
              </a:spcBef>
              <a:buClrTx/>
              <a:buNone/>
            </a:pPr>
            <a:r>
              <a:rPr lang="ru-RU" alt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Синица на море пустилась: она хвалилась, что хочет море сжечь.</a:t>
            </a:r>
          </a:p>
          <a:p>
            <a:pPr marL="0" lvl="0" indent="0" defTabSz="914400">
              <a:lnSpc>
                <a:spcPct val="110000"/>
              </a:lnSpc>
              <a:spcBef>
                <a:spcPct val="30000"/>
              </a:spcBef>
              <a:buClrTx/>
              <a:buNone/>
            </a:pPr>
            <a:r>
              <a:rPr lang="ru-RU" alt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Синица на море пустилась : она хвалилась, что хочет море сжечь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281363D-3F1E-449B-83C3-2F4CA712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292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911687" cy="716658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 </a:t>
            </a:r>
            <a:r>
              <a:rPr lang="en-US" sz="40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484784"/>
            <a:ext cx="5400600" cy="496855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(часто — MS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 текстовый процессор, предназначенный для создания, просмотра, редактирования и форматирования текстов статей, деловых бумаг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версия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выпущенная в 1989 году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наиболее популярным из используемых в данный момент текстовых процессоров, что сделало его  формат документов стандартом де-факто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документ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быть установлены 3 типа паролей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1255494" cy="1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FA4DD7-BF5D-4681-AC11-31A525E43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853" y="1031980"/>
            <a:ext cx="4747836" cy="5493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73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FEC64-72F3-4922-B965-5F7BE854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578976"/>
            <a:ext cx="8911687" cy="128089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</a:t>
            </a:r>
            <a:endParaRPr lang="ru-RU" b="1" dirty="0">
              <a:ln w="17780" cmpd="sng">
                <a:solidFill>
                  <a:srgbClr val="353535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53535">
                      <a:tint val="63000"/>
                      <a:sat val="105000"/>
                    </a:srgbClr>
                  </a:gs>
                  <a:gs pos="90000">
                    <a:srgbClr val="353535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7BCAD4-F1FB-497E-BCAA-6A31789C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492" y="1219421"/>
            <a:ext cx="10305156" cy="3777622"/>
          </a:xfrm>
        </p:spPr>
        <p:txBody>
          <a:bodyPr/>
          <a:lstStyle/>
          <a:p>
            <a:endParaRPr lang="ru-RU" dirty="0"/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ru.wikipedia.org/wiki/Microsoft_Word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https://support.microsoft.com/ru-ru/word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«Информатика». Авторы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Босова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Л.Л.,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Босова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80ED1B-59D9-4C5C-9DA4-A049E6C78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04664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5520" y="2780928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11766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47002" y="116632"/>
            <a:ext cx="8911687" cy="932682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 </a:t>
            </a:r>
            <a:r>
              <a:rPr lang="en-US" sz="40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796567"/>
            <a:ext cx="9707488" cy="252028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приложения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настройками по умолчанию начинается с чистого листа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</a:t>
            </a:r>
            <a:r>
              <a:rPr lang="ru-RU" sz="20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готовый документ с примененным форматированием, определенными параметрами листа и содержимым.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приложений пакета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предусмотрен огромнейший перечень шаблонов из различных сфер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0" y="71228"/>
            <a:ext cx="1255494" cy="1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1" y="3541153"/>
            <a:ext cx="4056822" cy="3306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21" y="3535084"/>
            <a:ext cx="4026882" cy="331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31" y="3535084"/>
            <a:ext cx="4070202" cy="3318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315" y="3535083"/>
            <a:ext cx="3944669" cy="3227457"/>
          </a:xfrm>
          <a:prstGeom prst="rect">
            <a:avLst/>
          </a:prstGeom>
        </p:spPr>
      </p:pic>
      <p:sp>
        <p:nvSpPr>
          <p:cNvPr id="10" name="Стрелка: шеврон 9">
            <a:extLst>
              <a:ext uri="{FF2B5EF4-FFF2-40B4-BE49-F238E27FC236}">
                <a16:creationId xmlns="" xmlns:a16="http://schemas.microsoft.com/office/drawing/2014/main" id="{27D775C1-41FF-41FB-B0AE-283BC96EBCD6}"/>
              </a:ext>
            </a:extLst>
          </p:cNvPr>
          <p:cNvSpPr/>
          <p:nvPr/>
        </p:nvSpPr>
        <p:spPr>
          <a:xfrm rot="5400000">
            <a:off x="1703512" y="3140968"/>
            <a:ext cx="288032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="" xmlns:a16="http://schemas.microsoft.com/office/drawing/2014/main" id="{ACC66553-25D3-4882-B2F1-F9A098B579CD}"/>
              </a:ext>
            </a:extLst>
          </p:cNvPr>
          <p:cNvSpPr/>
          <p:nvPr/>
        </p:nvSpPr>
        <p:spPr>
          <a:xfrm rot="5400000">
            <a:off x="4263933" y="3100002"/>
            <a:ext cx="288032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="" xmlns:a16="http://schemas.microsoft.com/office/drawing/2014/main" id="{CF6269E1-A06A-4B91-A13F-C44872C69B4F}"/>
              </a:ext>
            </a:extLst>
          </p:cNvPr>
          <p:cNvSpPr/>
          <p:nvPr/>
        </p:nvSpPr>
        <p:spPr>
          <a:xfrm rot="5400000">
            <a:off x="6749471" y="3093276"/>
            <a:ext cx="288032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="" xmlns:a16="http://schemas.microsoft.com/office/drawing/2014/main" id="{7EA70D05-3827-41B8-BA6D-0D6B18F8B6A5}"/>
              </a:ext>
            </a:extLst>
          </p:cNvPr>
          <p:cNvSpPr/>
          <p:nvPr/>
        </p:nvSpPr>
        <p:spPr>
          <a:xfrm rot="5400000">
            <a:off x="9408368" y="3093276"/>
            <a:ext cx="288032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6" y="1313384"/>
            <a:ext cx="9865096" cy="554461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Поддержка двух и более языков с возможностью редактировать синтаксически и стилистически;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Использование разнообразных шрифтов и изменения их размера, цвета, начертания;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Использование в одном документе символов разных языков (латинских, греческих);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Работа с несколькими документами и несколькими средами (графический, текстовый редакторы, электронные таблицы, базы данных, презентации и т.д.);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Большой выбор объектов, которые можно вставить в документ;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Автоматическое разбиение документа на страницы;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Добавление списков, гиперссылок, сносок, колонтитулов;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Расширенные возможности работы с таблицей и т.д.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40224" y="332656"/>
            <a:ext cx="8064896" cy="104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en-US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  <a: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</a:br>
            <a:endParaRPr lang="ru-RU" sz="32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1271464" cy="12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7259240-6173-4F7F-B2AB-A5C28F72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14" y="5157192"/>
            <a:ext cx="10416480" cy="99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78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1584" y="2963150"/>
            <a:ext cx="8228833" cy="3575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344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9456" y="1376772"/>
            <a:ext cx="979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 Файл ► Создать открывает список шаблонов, на основе которых можно создать новый документ.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документ приобретает имя Документ 1 принятое по умолчанию. Его целесообразно сразу же сохранить под «правильным» именем, выбрав для него соответствующую папку и дав команду Файл-Сохранить.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91544" y="332656"/>
            <a:ext cx="8064896" cy="104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документа</a:t>
            </a:r>
            <a: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</a:br>
            <a:endParaRPr lang="ru-RU" sz="32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-19027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1" b="6254"/>
          <a:stretch/>
        </p:blipFill>
        <p:spPr>
          <a:xfrm>
            <a:off x="2639616" y="2852936"/>
            <a:ext cx="7230827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1728" y="1303897"/>
            <a:ext cx="10778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окно процессора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на рис 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ос­новные элементы управления: панель быстрого запуска, лента, на которой располо­жены вкладки (аналог пунктов меню в прежних версиях программы), содержащие панели инструментов, рабочее поле и строка состояния, включающая индикаторы и элементы управления.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0765" y="332657"/>
            <a:ext cx="5510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окно процессора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3918" y="5733256"/>
            <a:ext cx="123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</a:p>
        </p:txBody>
      </p:sp>
      <p:pic>
        <p:nvPicPr>
          <p:cNvPr id="6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0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75521" y="1124744"/>
            <a:ext cx="8734925" cy="56166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- это метод передачи информации, а в случае программы –пользователей - это внешний вид окна программы.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B3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интерфейса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быстрого доступа в заголовке главного окна.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панелей инструментов с закладками.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панели инструментов.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списки.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вызова диалоговых окон.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команд.             </a:t>
            </a:r>
          </a:p>
          <a:p>
            <a:pPr marL="9080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Переключатели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5640" y="404664"/>
            <a:ext cx="62089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Microsoft Word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2097"/>
            <a:ext cx="1271464" cy="12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BDA31E-3C7E-45C0-882C-4B6CF024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2600532"/>
            <a:ext cx="3643571" cy="4135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4557137B-BA10-42AA-BA5B-EEAE8B3A9126}"/>
              </a:ext>
            </a:extLst>
          </p:cNvPr>
          <p:cNvSpPr/>
          <p:nvPr/>
        </p:nvSpPr>
        <p:spPr>
          <a:xfrm>
            <a:off x="2508923" y="4149080"/>
            <a:ext cx="5760640" cy="72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="" xmlns:a16="http://schemas.microsoft.com/office/drawing/2014/main" id="{52ABBFC3-5B6D-4862-9CD4-C859F3353B0B}"/>
              </a:ext>
            </a:extLst>
          </p:cNvPr>
          <p:cNvSpPr/>
          <p:nvPr/>
        </p:nvSpPr>
        <p:spPr>
          <a:xfrm>
            <a:off x="2537031" y="4437112"/>
            <a:ext cx="8599529" cy="189735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974F4C32-B71B-418F-BF4E-8E0CBDD925BA}"/>
              </a:ext>
            </a:extLst>
          </p:cNvPr>
          <p:cNvSpPr/>
          <p:nvPr/>
        </p:nvSpPr>
        <p:spPr>
          <a:xfrm>
            <a:off x="2537031" y="5085184"/>
            <a:ext cx="5760640" cy="72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8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05214" y="1253206"/>
            <a:ext cx="9089965" cy="5174757"/>
            <a:chOff x="140924" y="1211300"/>
            <a:chExt cx="9089965" cy="61140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01490" y="1945026"/>
              <a:ext cx="6744718" cy="9818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400" b="1" i="1" dirty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Элементы  окна редактора  Microsoft  Word</a:t>
              </a:r>
              <a:endParaRPr lang="ru-RU" sz="2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924" y="1211300"/>
              <a:ext cx="9089965" cy="611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11709" y="3299900"/>
              <a:ext cx="1379038" cy="5454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Имя документа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022" y="3306988"/>
              <a:ext cx="1223412" cy="7636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Панель быстрого доступа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9686" y="3299900"/>
              <a:ext cx="896375" cy="3272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Лента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3076" y="3240178"/>
              <a:ext cx="896375" cy="3272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Вкладки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7140" y="3677183"/>
              <a:ext cx="1379038" cy="5454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Масштабная линейка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1294" y="4830159"/>
              <a:ext cx="2785652" cy="472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Текстовое поле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61714" y="1497465"/>
              <a:ext cx="8736012" cy="1110441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0924" y="1497465"/>
              <a:ext cx="7136036" cy="246345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61714" y="1239521"/>
              <a:ext cx="1255216" cy="257944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869618" y="1239521"/>
              <a:ext cx="669611" cy="257944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>
              <a:stCxn id="7" idx="0"/>
            </p:cNvCxnSpPr>
            <p:nvPr/>
          </p:nvCxnSpPr>
          <p:spPr>
            <a:xfrm flipV="1">
              <a:off x="1178728" y="1497467"/>
              <a:ext cx="20742" cy="18095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8" idx="0"/>
            </p:cNvCxnSpPr>
            <p:nvPr/>
          </p:nvCxnSpPr>
          <p:spPr>
            <a:xfrm flipV="1">
              <a:off x="2397874" y="2577587"/>
              <a:ext cx="19864" cy="722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6" idx="0"/>
            </p:cNvCxnSpPr>
            <p:nvPr/>
          </p:nvCxnSpPr>
          <p:spPr>
            <a:xfrm flipV="1">
              <a:off x="3901228" y="1497466"/>
              <a:ext cx="30561" cy="18024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9" idx="0"/>
            </p:cNvCxnSpPr>
            <p:nvPr/>
          </p:nvCxnSpPr>
          <p:spPr>
            <a:xfrm flipV="1">
              <a:off x="5531264" y="1638552"/>
              <a:ext cx="19864" cy="1601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7377220" y="2793609"/>
              <a:ext cx="0" cy="8596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393578" y="4120500"/>
              <a:ext cx="2635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13612" y="6002826"/>
              <a:ext cx="1379038" cy="5454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Строка состояния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2697988" y="6446020"/>
              <a:ext cx="296145" cy="566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98002" y="6307520"/>
              <a:ext cx="1379038" cy="3272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Масштаб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795712" y="6562488"/>
              <a:ext cx="216024" cy="566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844918" y="5239449"/>
              <a:ext cx="1984748" cy="5454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Кнопки управления размером окна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7597429" y="1474446"/>
              <a:ext cx="674506" cy="3741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8011736" y="1216093"/>
              <a:ext cx="1219153" cy="281372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9229" y="6139540"/>
              <a:ext cx="1379038" cy="5454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0B3441"/>
                  </a:solidFill>
                  <a:latin typeface="Arial" pitchFamily="34" charset="0"/>
                  <a:cs typeface="Arial" pitchFamily="34" charset="0"/>
                </a:rPr>
                <a:t>Полосы прокрутки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5918267" y="6358624"/>
              <a:ext cx="30938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5461261" y="6593080"/>
              <a:ext cx="0" cy="419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3" y="102837"/>
            <a:ext cx="1174255" cy="11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842" y="248796"/>
            <a:ext cx="626113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3511" y="1052736"/>
            <a:ext cx="8784978" cy="5349116"/>
            <a:chOff x="179511" y="1052736"/>
            <a:chExt cx="8784978" cy="53491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511" y="1052736"/>
              <a:ext cx="8784977" cy="5349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99592" y="2924944"/>
              <a:ext cx="7596844" cy="3385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Лента</a:t>
              </a:r>
              <a:endPara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Лента - это полоса в верхней части экрана, на которой размещаются все основные наборы команд, сгруппированные по тематикам на отдельных вкладках и группах. </a:t>
              </a:r>
              <a:r>
                <a:rPr lang="ru-RU" b="1" dirty="0"/>
                <a:t> </a:t>
              </a:r>
              <a:endParaRPr lang="ru-RU" b="1" dirty="0">
                <a:solidFill>
                  <a:schemeClr val="bg1"/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 помощью ленты можно быстро находить необходимые команды (элементы управления: кнопки, раскрывающиеся списки и т.п.). Команды упорядочены в логические группы, собранные на вкладках.</a:t>
              </a:r>
            </a:p>
            <a:p>
              <a:pPr algn="just"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Удалить ленту нельзя. Однако, чтобы увеличить рабочую область, ленту можно скрыть (свернуть), нажатием кнопки Свернуть ленту, расположенную в правой части линии названий вкладок</a:t>
              </a:r>
              <a:r>
                <a:rPr lang="ru-RU" sz="15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just"/>
              <a:r>
                <a:rPr lang="ru-RU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Лента будет скрыта, названия вкладок останутся. Повторным нажатием на кнопку лента возвращается.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79511" y="1052736"/>
              <a:ext cx="8784978" cy="1296144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863752" y="315039"/>
            <a:ext cx="4238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ЛЕНТА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4" descr="https://neurodepartment.com/wp-content/uploads/2020/08/0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1174255" cy="11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830</Words>
  <Application>Microsoft Office PowerPoint</Application>
  <PresentationFormat>Широкоэкранный</PresentationFormat>
  <Paragraphs>153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Легкий дым</vt:lpstr>
      <vt:lpstr>  Презентация  по информатике класс Тема: «Текстовый процессор Microsoft Word. Текстовые документы, их ввод и редактирование в текстовом процессоре»  </vt:lpstr>
      <vt:lpstr>Текстовый процессор Microsoft Word</vt:lpstr>
      <vt:lpstr>Текстовый процессор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ввода текста  </vt:lpstr>
      <vt:lpstr>Презентация PowerPoint</vt:lpstr>
      <vt:lpstr>Форматирование  символов  -  это  изменение   стиля,  размера,  цвета   и    названия   шрифта. При форматировании текста используются инструменты группы «Шрифт» на ленте из меню Главная, или диалоговое окно «Шрифт».</vt:lpstr>
      <vt:lpstr>Презентация PowerPoint</vt:lpstr>
      <vt:lpstr>Презентация PowerPoint</vt:lpstr>
      <vt:lpstr>Вопросы и задания 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 2010</dc:title>
  <dc:creator>User</dc:creator>
  <cp:lastModifiedBy>Ольга</cp:lastModifiedBy>
  <cp:revision>92</cp:revision>
  <dcterms:created xsi:type="dcterms:W3CDTF">2021-03-24T06:03:03Z</dcterms:created>
  <dcterms:modified xsi:type="dcterms:W3CDTF">2025-01-30T19:20:39Z</dcterms:modified>
</cp:coreProperties>
</file>